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4" r:id="rId1"/>
  </p:sldMasterIdLst>
  <p:notesMasterIdLst>
    <p:notesMasterId r:id="rId18"/>
  </p:notesMasterIdLst>
  <p:handoutMasterIdLst>
    <p:handoutMasterId r:id="rId19"/>
  </p:handoutMasterIdLst>
  <p:sldIdLst>
    <p:sldId id="256" r:id="rId2"/>
    <p:sldId id="311" r:id="rId3"/>
    <p:sldId id="312" r:id="rId4"/>
    <p:sldId id="314" r:id="rId5"/>
    <p:sldId id="315" r:id="rId6"/>
    <p:sldId id="316" r:id="rId7"/>
    <p:sldId id="317" r:id="rId8"/>
    <p:sldId id="318" r:id="rId9"/>
    <p:sldId id="319" r:id="rId10"/>
    <p:sldId id="320" r:id="rId11"/>
    <p:sldId id="327" r:id="rId12"/>
    <p:sldId id="328" r:id="rId13"/>
    <p:sldId id="329" r:id="rId14"/>
    <p:sldId id="330" r:id="rId15"/>
    <p:sldId id="324" r:id="rId16"/>
    <p:sldId id="326"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6" y="4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532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defRPr>
            </a:lvl1pPr>
          </a:lstStyle>
          <a:p>
            <a:pPr>
              <a:defRPr/>
            </a:pPr>
            <a:endParaRPr lang="en-US"/>
          </a:p>
        </p:txBody>
      </p:sp>
      <p:sp>
        <p:nvSpPr>
          <p:cNvPr id="532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532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fld id="{D0DA1287-23B2-4255-A943-97A22135F0AF}" type="slidenum">
              <a:rPr lang="en-US" altLang="en-US"/>
              <a:pPr/>
              <a:t>‹#›</a:t>
            </a:fld>
            <a:endParaRPr lang="en-US" altLang="en-US"/>
          </a:p>
        </p:txBody>
      </p:sp>
    </p:spTree>
    <p:extLst>
      <p:ext uri="{BB962C8B-B14F-4D97-AF65-F5344CB8AC3E}">
        <p14:creationId xmlns:p14="http://schemas.microsoft.com/office/powerpoint/2010/main" val="1099938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vl1pPr>
          </a:lstStyle>
          <a:p>
            <a:fld id="{7DAE208B-493D-4B0F-A467-61B450749700}" type="slidenum">
              <a:rPr lang="en-US" altLang="en-US"/>
              <a:pPr/>
              <a:t>‹#›</a:t>
            </a:fld>
            <a:endParaRPr lang="en-US" altLang="en-US"/>
          </a:p>
        </p:txBody>
      </p:sp>
    </p:spTree>
    <p:extLst>
      <p:ext uri="{BB962C8B-B14F-4D97-AF65-F5344CB8AC3E}">
        <p14:creationId xmlns:p14="http://schemas.microsoft.com/office/powerpoint/2010/main" val="801888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079E96CF-9254-411E-BAC2-4DBE1ECDE5BB}" type="slidenum">
              <a:rPr lang="en-US" altLang="en-US" smtClean="0"/>
              <a:pPr/>
              <a:t>‹#›</a:t>
            </a:fld>
            <a:endParaRPr lang="en-US" altLang="en-US"/>
          </a:p>
        </p:txBody>
      </p:sp>
    </p:spTree>
    <p:extLst>
      <p:ext uri="{BB962C8B-B14F-4D97-AF65-F5344CB8AC3E}">
        <p14:creationId xmlns:p14="http://schemas.microsoft.com/office/powerpoint/2010/main" val="35783855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B153A74D-8C71-4653-8BA8-3A033939AC11}" type="slidenum">
              <a:rPr lang="en-US" altLang="en-US" smtClean="0"/>
              <a:pPr/>
              <a:t>‹#›</a:t>
            </a:fld>
            <a:endParaRPr lang="en-US" altLang="en-US"/>
          </a:p>
        </p:txBody>
      </p:sp>
    </p:spTree>
    <p:extLst>
      <p:ext uri="{BB962C8B-B14F-4D97-AF65-F5344CB8AC3E}">
        <p14:creationId xmlns:p14="http://schemas.microsoft.com/office/powerpoint/2010/main" val="918259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B153A74D-8C71-4653-8BA8-3A033939AC11}" type="slidenum">
              <a:rPr lang="en-US" altLang="en-US" smtClean="0"/>
              <a:pPr/>
              <a:t>‹#›</a:t>
            </a:fld>
            <a:endParaRPr lang="en-US" altLang="en-US"/>
          </a:p>
        </p:txBody>
      </p:sp>
    </p:spTree>
    <p:extLst>
      <p:ext uri="{BB962C8B-B14F-4D97-AF65-F5344CB8AC3E}">
        <p14:creationId xmlns:p14="http://schemas.microsoft.com/office/powerpoint/2010/main" val="1973492623"/>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B153A74D-8C71-4653-8BA8-3A033939AC11}" type="slidenum">
              <a:rPr lang="en-US" altLang="en-US" smtClean="0"/>
              <a:pPr/>
              <a:t>‹#›</a:t>
            </a:fld>
            <a:endParaRPr lang="en-US" alt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70066036"/>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B153A74D-8C71-4653-8BA8-3A033939AC11}" type="slidenum">
              <a:rPr lang="en-US" altLang="en-US" smtClean="0"/>
              <a:pPr/>
              <a:t>‹#›</a:t>
            </a:fld>
            <a:endParaRPr lang="en-US" altLang="en-US"/>
          </a:p>
        </p:txBody>
      </p:sp>
    </p:spTree>
    <p:extLst>
      <p:ext uri="{BB962C8B-B14F-4D97-AF65-F5344CB8AC3E}">
        <p14:creationId xmlns:p14="http://schemas.microsoft.com/office/powerpoint/2010/main" val="24850354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153A74D-8C71-4653-8BA8-3A033939AC11}" type="slidenum">
              <a:rPr lang="en-US" altLang="en-US" smtClean="0"/>
              <a:pPr/>
              <a:t>‹#›</a:t>
            </a:fld>
            <a:endParaRPr lang="en-US" altLang="en-US"/>
          </a:p>
        </p:txBody>
      </p:sp>
    </p:spTree>
    <p:extLst>
      <p:ext uri="{BB962C8B-B14F-4D97-AF65-F5344CB8AC3E}">
        <p14:creationId xmlns:p14="http://schemas.microsoft.com/office/powerpoint/2010/main" val="59965096"/>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153A74D-8C71-4653-8BA8-3A033939AC11}" type="slidenum">
              <a:rPr lang="en-US" altLang="en-US" smtClean="0"/>
              <a:pPr/>
              <a:t>‹#›</a:t>
            </a:fld>
            <a:endParaRPr lang="en-US" altLang="en-US"/>
          </a:p>
        </p:txBody>
      </p:sp>
    </p:spTree>
    <p:extLst>
      <p:ext uri="{BB962C8B-B14F-4D97-AF65-F5344CB8AC3E}">
        <p14:creationId xmlns:p14="http://schemas.microsoft.com/office/powerpoint/2010/main" val="326661715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104BFAB-A539-4E0B-8335-11E3F929C27C}" type="slidenum">
              <a:rPr lang="en-US" altLang="en-US" smtClean="0"/>
              <a:pPr/>
              <a:t>‹#›</a:t>
            </a:fld>
            <a:endParaRPr lang="en-US" altLang="en-US"/>
          </a:p>
        </p:txBody>
      </p:sp>
    </p:spTree>
    <p:extLst>
      <p:ext uri="{BB962C8B-B14F-4D97-AF65-F5344CB8AC3E}">
        <p14:creationId xmlns:p14="http://schemas.microsoft.com/office/powerpoint/2010/main" val="1639163946"/>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90E0AF40-7F3A-4FF1-AFC2-1BB246D3C853}" type="slidenum">
              <a:rPr lang="en-US" altLang="en-US" smtClean="0"/>
              <a:pPr/>
              <a:t>‹#›</a:t>
            </a:fld>
            <a:endParaRPr lang="en-US" altLang="en-US"/>
          </a:p>
        </p:txBody>
      </p:sp>
    </p:spTree>
    <p:extLst>
      <p:ext uri="{BB962C8B-B14F-4D97-AF65-F5344CB8AC3E}">
        <p14:creationId xmlns:p14="http://schemas.microsoft.com/office/powerpoint/2010/main" val="56619290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D607614-FAA1-49B7-BD2C-58435D66E13C}" type="slidenum">
              <a:rPr lang="en-US" altLang="en-US" smtClean="0"/>
              <a:pPr/>
              <a:t>‹#›</a:t>
            </a:fld>
            <a:endParaRPr lang="en-US" altLang="en-US"/>
          </a:p>
        </p:txBody>
      </p:sp>
    </p:spTree>
    <p:extLst>
      <p:ext uri="{BB962C8B-B14F-4D97-AF65-F5344CB8AC3E}">
        <p14:creationId xmlns:p14="http://schemas.microsoft.com/office/powerpoint/2010/main" val="178813121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D5846D7E-563C-482D-B1EB-2FF30E0C9D36}" type="slidenum">
              <a:rPr lang="en-US" altLang="en-US" smtClean="0"/>
              <a:pPr/>
              <a:t>‹#›</a:t>
            </a:fld>
            <a:endParaRPr lang="en-US" altLang="en-US"/>
          </a:p>
        </p:txBody>
      </p:sp>
    </p:spTree>
    <p:extLst>
      <p:ext uri="{BB962C8B-B14F-4D97-AF65-F5344CB8AC3E}">
        <p14:creationId xmlns:p14="http://schemas.microsoft.com/office/powerpoint/2010/main" val="1564597532"/>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E3CD525-EF26-4B16-8B61-3B1BC341CD1B}" type="slidenum">
              <a:rPr lang="en-US" altLang="en-US" smtClean="0"/>
              <a:pPr/>
              <a:t>‹#›</a:t>
            </a:fld>
            <a:endParaRPr lang="en-US" altLang="en-US"/>
          </a:p>
        </p:txBody>
      </p:sp>
    </p:spTree>
    <p:extLst>
      <p:ext uri="{BB962C8B-B14F-4D97-AF65-F5344CB8AC3E}">
        <p14:creationId xmlns:p14="http://schemas.microsoft.com/office/powerpoint/2010/main" val="152999362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CF43B15-3071-4A28-BC61-5118669164F7}" type="slidenum">
              <a:rPr lang="en-US" altLang="en-US" smtClean="0"/>
              <a:pPr/>
              <a:t>‹#›</a:t>
            </a:fld>
            <a:endParaRPr lang="en-US" altLang="en-US"/>
          </a:p>
        </p:txBody>
      </p:sp>
    </p:spTree>
    <p:extLst>
      <p:ext uri="{BB962C8B-B14F-4D97-AF65-F5344CB8AC3E}">
        <p14:creationId xmlns:p14="http://schemas.microsoft.com/office/powerpoint/2010/main" val="1708687971"/>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257F942-3B76-4E22-AB78-11BAE2870960}" type="slidenum">
              <a:rPr lang="en-US" altLang="en-US" smtClean="0"/>
              <a:pPr/>
              <a:t>‹#›</a:t>
            </a:fld>
            <a:endParaRPr lang="en-US" altLang="en-US"/>
          </a:p>
        </p:txBody>
      </p:sp>
    </p:spTree>
    <p:extLst>
      <p:ext uri="{BB962C8B-B14F-4D97-AF65-F5344CB8AC3E}">
        <p14:creationId xmlns:p14="http://schemas.microsoft.com/office/powerpoint/2010/main" val="4165193787"/>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78B8CA4-9F60-4A57-9E52-D5D72F6AA359}" type="slidenum">
              <a:rPr lang="en-US" altLang="en-US" smtClean="0"/>
              <a:pPr/>
              <a:t>‹#›</a:t>
            </a:fld>
            <a:endParaRPr lang="en-US" altLang="en-US"/>
          </a:p>
        </p:txBody>
      </p:sp>
    </p:spTree>
    <p:extLst>
      <p:ext uri="{BB962C8B-B14F-4D97-AF65-F5344CB8AC3E}">
        <p14:creationId xmlns:p14="http://schemas.microsoft.com/office/powerpoint/2010/main" val="273295737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85645C1-2CED-4B02-BE7E-28BC4D40BAC7}" type="slidenum">
              <a:rPr lang="en-US" altLang="en-US" smtClean="0"/>
              <a:pPr/>
              <a:t>‹#›</a:t>
            </a:fld>
            <a:endParaRPr lang="en-US" altLang="en-US"/>
          </a:p>
        </p:txBody>
      </p:sp>
    </p:spTree>
    <p:extLst>
      <p:ext uri="{BB962C8B-B14F-4D97-AF65-F5344CB8AC3E}">
        <p14:creationId xmlns:p14="http://schemas.microsoft.com/office/powerpoint/2010/main" val="145305317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A1661EE-E11C-4391-AC81-9159EAE9D73D}" type="slidenum">
              <a:rPr lang="en-US" altLang="en-US" smtClean="0"/>
              <a:pPr/>
              <a:t>‹#›</a:t>
            </a:fld>
            <a:endParaRPr lang="en-US" altLang="en-US"/>
          </a:p>
        </p:txBody>
      </p:sp>
    </p:spTree>
    <p:extLst>
      <p:ext uri="{BB962C8B-B14F-4D97-AF65-F5344CB8AC3E}">
        <p14:creationId xmlns:p14="http://schemas.microsoft.com/office/powerpoint/2010/main" val="145649950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153A74D-8C71-4653-8BA8-3A033939AC11}" type="slidenum">
              <a:rPr lang="en-US" altLang="en-US" smtClean="0"/>
              <a:pPr/>
              <a:t>‹#›</a:t>
            </a:fld>
            <a:endParaRPr lang="en-US" altLang="en-US"/>
          </a:p>
        </p:txBody>
      </p:sp>
    </p:spTree>
    <p:extLst>
      <p:ext uri="{BB962C8B-B14F-4D97-AF65-F5344CB8AC3E}">
        <p14:creationId xmlns:p14="http://schemas.microsoft.com/office/powerpoint/2010/main" val="2437313900"/>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ransition spd="med">
    <p:pull/>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myaccess@siu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iue-accommodate.simplicit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2743200"/>
            <a:ext cx="6629400" cy="1491057"/>
          </a:xfrm>
          <a:effectLst>
            <a:outerShdw blurRad="50800" dist="38100" dir="5400000" algn="t" rotWithShape="0">
              <a:prstClr val="black">
                <a:alpha val="40000"/>
              </a:prstClr>
            </a:outerShdw>
          </a:effectLst>
        </p:spPr>
        <p:txBody>
          <a:bodyPr wrap="square" numCol="1" compatLnSpc="1">
            <a:prstTxWarp prst="textNoShape">
              <a:avLst/>
            </a:prstTxWarp>
          </a:bodyPr>
          <a:lstStyle/>
          <a:p>
            <a:pPr>
              <a:defRPr/>
            </a:pPr>
            <a:r>
              <a:rPr lang="en-US" sz="3600" b="1" dirty="0">
                <a:latin typeface="Arial" panose="020B0604020202020204" pitchFamily="34" charset="0"/>
                <a:cs typeface="Arial" panose="020B0604020202020204" pitchFamily="34" charset="0"/>
              </a:rPr>
              <a:t>Accommodate for Faculty</a:t>
            </a:r>
            <a:r>
              <a:rPr lang="en-US" sz="4400" dirty="0" smtClean="0">
                <a:effectLst>
                  <a:outerShdw blurRad="38100" dist="38100" dir="2700000" algn="tl">
                    <a:srgbClr val="000000"/>
                  </a:outerShdw>
                </a:effectLst>
                <a:latin typeface="Arial Black" panose="020B0A04020102020204" pitchFamily="34" charset="0"/>
                <a:cs typeface="Arial" panose="020B0604020202020204" pitchFamily="34" charset="0"/>
              </a:rPr>
              <a:t>: </a:t>
            </a:r>
            <a:br>
              <a:rPr lang="en-US" sz="4400" dirty="0" smtClean="0">
                <a:effectLst>
                  <a:outerShdw blurRad="38100" dist="38100" dir="2700000" algn="tl">
                    <a:srgbClr val="000000"/>
                  </a:outerShdw>
                </a:effectLst>
                <a:latin typeface="Arial Black" panose="020B0A04020102020204" pitchFamily="34" charset="0"/>
                <a:cs typeface="Arial" panose="020B0604020202020204" pitchFamily="34" charset="0"/>
              </a:rPr>
            </a:br>
            <a:r>
              <a:rPr lang="en-US" sz="1800" dirty="0"/>
              <a:t>Accessible </a:t>
            </a:r>
            <a:r>
              <a:rPr lang="en-US" sz="1800" dirty="0" smtClean="0"/>
              <a:t>Campus </a:t>
            </a:r>
            <a:r>
              <a:rPr lang="en-US" sz="1800" dirty="0"/>
              <a:t>Community &amp; Equitable Student Support</a:t>
            </a:r>
            <a:r>
              <a:rPr lang="en-US" sz="2800" dirty="0"/>
              <a:t/>
            </a:r>
            <a:br>
              <a:rPr lang="en-US" sz="2800" dirty="0"/>
            </a:br>
            <a:endParaRPr lang="en-US" sz="2800" dirty="0" smtClean="0">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3" name="Picture 2" descr="SIUE signature 'e'" title="SIU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426555"/>
            <a:ext cx="1930159" cy="1930159"/>
          </a:xfrm>
          <a:prstGeom prst="rect">
            <a:avLst/>
          </a:prstGeom>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Reviewing Student </a:t>
            </a:r>
            <a:r>
              <a:rPr lang="en-US" dirty="0" smtClean="0"/>
              <a:t>Accommodations (room bookings)</a:t>
            </a:r>
            <a:endParaRPr lang="en-US" dirty="0"/>
          </a:p>
        </p:txBody>
      </p:sp>
      <p:sp>
        <p:nvSpPr>
          <p:cNvPr id="8" name="TextBox 7"/>
          <p:cNvSpPr txBox="1"/>
          <p:nvPr/>
        </p:nvSpPr>
        <p:spPr>
          <a:xfrm>
            <a:off x="338064" y="2334251"/>
            <a:ext cx="2267339" cy="2677656"/>
          </a:xfrm>
          <a:prstGeom prst="rect">
            <a:avLst/>
          </a:prstGeom>
          <a:noFill/>
        </p:spPr>
        <p:txBody>
          <a:bodyPr wrap="square" rtlCol="0">
            <a:spAutoFit/>
          </a:bodyPr>
          <a:lstStyle/>
          <a:p>
            <a:pPr marL="214313" indent="-214313">
              <a:buFont typeface="Arial" panose="020B0604020202020204" pitchFamily="34" charset="0"/>
              <a:buChar char="•"/>
            </a:pPr>
            <a:r>
              <a:rPr lang="en-US" sz="1200" dirty="0"/>
              <a:t>By clicking on the “Room Bookings” tab, you can see all </a:t>
            </a:r>
            <a:r>
              <a:rPr lang="en-US" sz="1200" b="1" dirty="0"/>
              <a:t>approved</a:t>
            </a:r>
            <a:r>
              <a:rPr lang="en-US" sz="1200" dirty="0"/>
              <a:t> and </a:t>
            </a:r>
            <a:r>
              <a:rPr lang="en-US" sz="1200" b="1" dirty="0"/>
              <a:t>pending</a:t>
            </a:r>
            <a:r>
              <a:rPr lang="en-US" sz="1200" dirty="0"/>
              <a:t> testing accommodation requests.</a:t>
            </a:r>
          </a:p>
          <a:p>
            <a:endParaRPr lang="en-US" sz="1200" dirty="0"/>
          </a:p>
          <a:p>
            <a:pPr marL="214313" indent="-214313">
              <a:buFont typeface="Arial" panose="020B0604020202020204" pitchFamily="34" charset="0"/>
              <a:buChar char="•"/>
            </a:pPr>
            <a:r>
              <a:rPr lang="en-US" sz="1200" dirty="0"/>
              <a:t>These requests are organized by student and show the location for the exam, the date requested as well as the scheduled time. </a:t>
            </a:r>
          </a:p>
          <a:p>
            <a:endParaRPr lang="en-US" sz="1200" dirty="0"/>
          </a:p>
          <a:p>
            <a:endParaRPr lang="en-US" sz="1200" dirty="0"/>
          </a:p>
        </p:txBody>
      </p:sp>
      <p:pic>
        <p:nvPicPr>
          <p:cNvPr id="6" name="Picture 5" descr="This screen shows what the 'pending' option looks like for tests scheduled through the room bookings tab." title="Room Bookin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780" y="2334251"/>
            <a:ext cx="6186838" cy="2923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4694069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Reviewing Student </a:t>
            </a:r>
            <a:r>
              <a:rPr lang="en-US" dirty="0"/>
              <a:t>Accommodations </a:t>
            </a:r>
            <a:r>
              <a:rPr lang="en-US" dirty="0" smtClean="0"/>
              <a:t>(pending requests)</a:t>
            </a:r>
            <a:endParaRPr lang="en-US" dirty="0"/>
          </a:p>
        </p:txBody>
      </p:sp>
      <p:sp>
        <p:nvSpPr>
          <p:cNvPr id="8" name="TextBox 7"/>
          <p:cNvSpPr txBox="1"/>
          <p:nvPr/>
        </p:nvSpPr>
        <p:spPr>
          <a:xfrm>
            <a:off x="338064" y="2334251"/>
            <a:ext cx="2267339" cy="2492990"/>
          </a:xfrm>
          <a:prstGeom prst="rect">
            <a:avLst/>
          </a:prstGeom>
          <a:noFill/>
        </p:spPr>
        <p:txBody>
          <a:bodyPr wrap="square" rtlCol="0">
            <a:spAutoFit/>
          </a:bodyPr>
          <a:lstStyle/>
          <a:p>
            <a:pPr marL="214313" indent="-214313">
              <a:buFont typeface="Arial" panose="020B0604020202020204" pitchFamily="34" charset="0"/>
              <a:buChar char="•"/>
            </a:pPr>
            <a:r>
              <a:rPr lang="en-US" sz="1200" dirty="0"/>
              <a:t>Next to each students’ name on each row is </a:t>
            </a:r>
            <a:r>
              <a:rPr lang="en-US" sz="1200" b="1" dirty="0" smtClean="0"/>
              <a:t>a small check box</a:t>
            </a:r>
            <a:r>
              <a:rPr lang="en-US" sz="1200" dirty="0" smtClean="0"/>
              <a:t>. This allows for a “batch option” or set of options to be executed. </a:t>
            </a:r>
          </a:p>
          <a:p>
            <a:pPr marL="214313" indent="-214313">
              <a:buFont typeface="Arial" panose="020B0604020202020204" pitchFamily="34" charset="0"/>
              <a:buChar char="•"/>
            </a:pPr>
            <a:r>
              <a:rPr lang="en-US" sz="1200" dirty="0" smtClean="0"/>
              <a:t>As a result, you can approve or decline multiple requests at once for a particular student who has scheduled multiple exams. </a:t>
            </a:r>
            <a:endParaRPr lang="en-US" sz="1200" dirty="0"/>
          </a:p>
          <a:p>
            <a:endParaRPr lang="en-US" sz="1200" dirty="0"/>
          </a:p>
          <a:p>
            <a:endParaRPr lang="en-US" sz="1200" dirty="0"/>
          </a:p>
        </p:txBody>
      </p:sp>
      <p:pic>
        <p:nvPicPr>
          <p:cNvPr id="3" name="Picture 2" descr="This screen shows how to approve a request for a student by checking the appropriate box. " title="Room Booking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057" y="2334251"/>
            <a:ext cx="6186838" cy="2923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1019310"/>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1639" y="753228"/>
            <a:ext cx="6896534" cy="1080938"/>
          </a:xfrm>
        </p:spPr>
        <p:txBody>
          <a:bodyPr/>
          <a:lstStyle/>
          <a:p>
            <a:r>
              <a:rPr lang="en-US" dirty="0" smtClean="0"/>
              <a:t>Testing Accommodations</a:t>
            </a:r>
            <a:endParaRPr lang="en-US" dirty="0"/>
          </a:p>
        </p:txBody>
      </p:sp>
      <p:sp>
        <p:nvSpPr>
          <p:cNvPr id="6" name="TextBox 5"/>
          <p:cNvSpPr txBox="1"/>
          <p:nvPr/>
        </p:nvSpPr>
        <p:spPr>
          <a:xfrm>
            <a:off x="304800" y="2362200"/>
            <a:ext cx="2267339" cy="2677656"/>
          </a:xfrm>
          <a:prstGeom prst="rect">
            <a:avLst/>
          </a:prstGeom>
          <a:noFill/>
        </p:spPr>
        <p:txBody>
          <a:bodyPr wrap="square" rtlCol="0">
            <a:spAutoFit/>
          </a:bodyPr>
          <a:lstStyle/>
          <a:p>
            <a:pPr marL="214313" indent="-214313">
              <a:buFont typeface="Arial" panose="020B0604020202020204" pitchFamily="34" charset="0"/>
              <a:buChar char="•"/>
            </a:pPr>
            <a:r>
              <a:rPr lang="en-US" sz="1200" dirty="0"/>
              <a:t>By clicking on </a:t>
            </a:r>
            <a:r>
              <a:rPr lang="en-US" sz="1200" dirty="0" smtClean="0"/>
              <a:t>the student’s name, </a:t>
            </a:r>
            <a:r>
              <a:rPr lang="en-US" sz="1200" dirty="0"/>
              <a:t>you will see all the relevant information regarding the student’s request.</a:t>
            </a:r>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smtClean="0"/>
              <a:t>On the “Alternative Testing Room Booking” page, you </a:t>
            </a:r>
            <a:r>
              <a:rPr lang="en-US" sz="1200" dirty="0"/>
              <a:t>will see the name of the student, the location, the date of the exam as well as the time.</a:t>
            </a:r>
          </a:p>
          <a:p>
            <a:pPr marL="214313" indent="-214313">
              <a:buFont typeface="Arial" panose="020B0604020202020204" pitchFamily="34" charset="0"/>
              <a:buChar char="•"/>
            </a:pPr>
            <a:endParaRPr lang="en-US" sz="1200" dirty="0"/>
          </a:p>
          <a:p>
            <a:endParaRPr lang="en-US" sz="1200" dirty="0"/>
          </a:p>
        </p:txBody>
      </p:sp>
      <p:pic>
        <p:nvPicPr>
          <p:cNvPr id="5" name="Picture 4" descr="This screen shows what an alternative testing room booking looks like before submission or approval." title="Submit Room Boo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362200"/>
            <a:ext cx="6127693"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405960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1639" y="753228"/>
            <a:ext cx="6896534" cy="1080938"/>
          </a:xfrm>
        </p:spPr>
        <p:txBody>
          <a:bodyPr/>
          <a:lstStyle/>
          <a:p>
            <a:r>
              <a:rPr lang="en-US" dirty="0" smtClean="0"/>
              <a:t>Testing Accommodations (cont.)</a:t>
            </a:r>
            <a:endParaRPr lang="en-US" dirty="0"/>
          </a:p>
        </p:txBody>
      </p:sp>
      <p:sp>
        <p:nvSpPr>
          <p:cNvPr id="6" name="TextBox 5"/>
          <p:cNvSpPr txBox="1"/>
          <p:nvPr/>
        </p:nvSpPr>
        <p:spPr>
          <a:xfrm>
            <a:off x="304800" y="2362200"/>
            <a:ext cx="2267339" cy="2677656"/>
          </a:xfrm>
          <a:prstGeom prst="rect">
            <a:avLst/>
          </a:prstGeom>
          <a:noFill/>
        </p:spPr>
        <p:txBody>
          <a:bodyPr wrap="square" rtlCol="0">
            <a:spAutoFit/>
          </a:bodyPr>
          <a:lstStyle/>
          <a:p>
            <a:pPr marL="214313" indent="-214313">
              <a:buFont typeface="Arial" panose="020B0604020202020204" pitchFamily="34" charset="0"/>
              <a:buChar char="•"/>
            </a:pPr>
            <a:r>
              <a:rPr lang="en-US" sz="1200" dirty="0"/>
              <a:t>This is the page you will be able to approve and respond to prompts regarding the exam to be proctored by ACCESS.</a:t>
            </a:r>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Here you will be able to adjust information regarding the length of the exam, contact number as well as location for the exam to be delivered. </a:t>
            </a:r>
          </a:p>
          <a:p>
            <a:pPr marL="214313" indent="-214313">
              <a:buFont typeface="Arial" panose="020B0604020202020204" pitchFamily="34" charset="0"/>
              <a:buChar char="•"/>
            </a:pPr>
            <a:endParaRPr lang="en-US" sz="1200" dirty="0"/>
          </a:p>
          <a:p>
            <a:endParaRPr lang="en-US" sz="1200" dirty="0"/>
          </a:p>
        </p:txBody>
      </p:sp>
      <p:pic>
        <p:nvPicPr>
          <p:cNvPr id="2" name="Picture 1" descr="This shows the bottom of the screen where a faculty member has the option to approve and add additional comments. " title="Approval Gran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362200"/>
            <a:ext cx="6345212" cy="2999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87027613"/>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1639" y="753228"/>
            <a:ext cx="6896534" cy="1080938"/>
          </a:xfrm>
        </p:spPr>
        <p:txBody>
          <a:bodyPr/>
          <a:lstStyle/>
          <a:p>
            <a:r>
              <a:rPr lang="en-US" dirty="0" smtClean="0"/>
              <a:t>Approving Testing Accommodations</a:t>
            </a:r>
            <a:endParaRPr lang="en-US" dirty="0"/>
          </a:p>
        </p:txBody>
      </p:sp>
      <p:sp>
        <p:nvSpPr>
          <p:cNvPr id="6" name="TextBox 5"/>
          <p:cNvSpPr txBox="1"/>
          <p:nvPr/>
        </p:nvSpPr>
        <p:spPr>
          <a:xfrm>
            <a:off x="304800" y="2286000"/>
            <a:ext cx="2267339" cy="4524315"/>
          </a:xfrm>
          <a:prstGeom prst="rect">
            <a:avLst/>
          </a:prstGeom>
          <a:noFill/>
        </p:spPr>
        <p:txBody>
          <a:bodyPr wrap="square" rtlCol="0">
            <a:spAutoFit/>
          </a:bodyPr>
          <a:lstStyle/>
          <a:p>
            <a:pPr marL="214313" indent="-214313">
              <a:buFont typeface="Arial" panose="020B0604020202020204" pitchFamily="34" charset="0"/>
              <a:buChar char="•"/>
            </a:pPr>
            <a:r>
              <a:rPr lang="en-US" sz="1200" dirty="0" smtClean="0"/>
              <a:t>Once you click the “approved” radio button, additional options will be made available to </a:t>
            </a:r>
            <a:r>
              <a:rPr lang="en-US" sz="1200" dirty="0"/>
              <a:t>allow you to enter special instructions regarding allowed testing materials as well as:</a:t>
            </a:r>
          </a:p>
          <a:p>
            <a:pPr marL="557213" lvl="1" indent="-214313">
              <a:buFont typeface="Arial" panose="020B0604020202020204" pitchFamily="34" charset="0"/>
              <a:buChar char="•"/>
            </a:pPr>
            <a:r>
              <a:rPr lang="en-US" sz="1200" dirty="0"/>
              <a:t>Method of Test Delivery (you may upload your exam electronically here, fax or hand deliver the exam)</a:t>
            </a:r>
          </a:p>
          <a:p>
            <a:pPr marL="557213" lvl="1" indent="-214313">
              <a:buFont typeface="Arial" panose="020B0604020202020204" pitchFamily="34" charset="0"/>
              <a:buChar char="•"/>
            </a:pPr>
            <a:r>
              <a:rPr lang="en-US" sz="1200" dirty="0"/>
              <a:t>Method of return (i.e. pick up or returned to faculty)</a:t>
            </a:r>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smtClean="0"/>
              <a:t>Lastly, before you </a:t>
            </a:r>
            <a:r>
              <a:rPr lang="en-US" sz="1200" dirty="0"/>
              <a:t>approve the request </a:t>
            </a:r>
            <a:r>
              <a:rPr lang="en-US" sz="1200" dirty="0" smtClean="0"/>
              <a:t>please add </a:t>
            </a:r>
            <a:r>
              <a:rPr lang="en-US" sz="1200" dirty="0"/>
              <a:t>any </a:t>
            </a:r>
            <a:r>
              <a:rPr lang="en-US" sz="1200" dirty="0" smtClean="0"/>
              <a:t>additional instructions in the comments </a:t>
            </a:r>
            <a:r>
              <a:rPr lang="en-US" sz="1200" dirty="0"/>
              <a:t>before clicking “submit”.</a:t>
            </a:r>
          </a:p>
          <a:p>
            <a:pPr marL="214313" indent="-214313">
              <a:buFont typeface="Arial" panose="020B0604020202020204" pitchFamily="34" charset="0"/>
              <a:buChar char="•"/>
            </a:pPr>
            <a:endParaRPr lang="en-US" sz="1200" dirty="0"/>
          </a:p>
          <a:p>
            <a:endParaRPr lang="en-US" sz="1200" dirty="0"/>
          </a:p>
        </p:txBody>
      </p:sp>
      <p:pic>
        <p:nvPicPr>
          <p:cNvPr id="3" name="Picture 2" descr="This screen shot shows the potential test delivery options as to how these exams will be delivered. " title="Test Delivery Op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209800"/>
            <a:ext cx="5738191" cy="4124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844355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a:t>
            </a:r>
            <a:r>
              <a:rPr lang="en-US" dirty="0"/>
              <a:t>Notes &amp; Events</a:t>
            </a:r>
          </a:p>
        </p:txBody>
      </p:sp>
      <p:sp>
        <p:nvSpPr>
          <p:cNvPr id="5" name="TextBox 4"/>
          <p:cNvSpPr txBox="1"/>
          <p:nvPr/>
        </p:nvSpPr>
        <p:spPr>
          <a:xfrm>
            <a:off x="313872" y="2209800"/>
            <a:ext cx="2267339" cy="4708981"/>
          </a:xfrm>
          <a:prstGeom prst="rect">
            <a:avLst/>
          </a:prstGeom>
          <a:noFill/>
        </p:spPr>
        <p:txBody>
          <a:bodyPr wrap="square" rtlCol="0">
            <a:spAutoFit/>
          </a:bodyPr>
          <a:lstStyle/>
          <a:p>
            <a:pPr marL="214313" indent="-214313">
              <a:buFont typeface="Arial" panose="020B0604020202020204" pitchFamily="34" charset="0"/>
              <a:buChar char="•"/>
            </a:pPr>
            <a:r>
              <a:rPr lang="en-US" sz="1200" dirty="0"/>
              <a:t>In addition to the Room Bookings/Testing Accommodation functions of accommodate, there is a tab to allow you to upload course notes should you choose to do so</a:t>
            </a:r>
            <a:r>
              <a:rPr lang="en-US" sz="1200" dirty="0" smtClean="0"/>
              <a:t>.</a:t>
            </a:r>
          </a:p>
          <a:p>
            <a:pPr marL="214313" indent="-214313">
              <a:buFont typeface="Arial" panose="020B0604020202020204" pitchFamily="34" charset="0"/>
              <a:buChar char="•"/>
            </a:pPr>
            <a:endParaRPr lang="en-US" sz="1200" dirty="0" smtClean="0"/>
          </a:p>
          <a:p>
            <a:pPr marL="214313" indent="-214313">
              <a:buFont typeface="Arial" panose="020B0604020202020204" pitchFamily="34" charset="0"/>
              <a:buChar char="•"/>
            </a:pPr>
            <a:r>
              <a:rPr lang="en-US" sz="1200" dirty="0"/>
              <a:t>There is also an “Events” tab which features all workshops or events made available to the Campus Community through ACCESS.</a:t>
            </a:r>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Please be on the look out for upcoming opportunities for workshops and trainings to be offered through the office on Accessibility Advocacy as well as cohort events for the BUILD Mentoring Program.</a:t>
            </a:r>
          </a:p>
          <a:p>
            <a:pPr marL="214313" indent="-214313">
              <a:buFont typeface="Arial" panose="020B0604020202020204" pitchFamily="34" charset="0"/>
              <a:buChar char="•"/>
            </a:pPr>
            <a:endParaRPr lang="en-US" sz="1200" dirty="0"/>
          </a:p>
          <a:p>
            <a:endParaRPr lang="en-US" sz="1200" dirty="0"/>
          </a:p>
        </p:txBody>
      </p:sp>
      <p:pic>
        <p:nvPicPr>
          <p:cNvPr id="6" name="Picture 5" descr="This screen shows the 'Course Notes' option for faculty to add notes." title="Course Not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1211" y="2313736"/>
            <a:ext cx="6286848"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7971933"/>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have questions?</a:t>
            </a:r>
            <a:endParaRPr lang="en-US" dirty="0"/>
          </a:p>
        </p:txBody>
      </p:sp>
      <p:sp>
        <p:nvSpPr>
          <p:cNvPr id="5" name="TextBox 4"/>
          <p:cNvSpPr txBox="1"/>
          <p:nvPr/>
        </p:nvSpPr>
        <p:spPr>
          <a:xfrm>
            <a:off x="1294623" y="2788687"/>
            <a:ext cx="2932145" cy="2031325"/>
          </a:xfrm>
          <a:prstGeom prst="rect">
            <a:avLst/>
          </a:prstGeom>
          <a:noFill/>
        </p:spPr>
        <p:txBody>
          <a:bodyPr wrap="square" rtlCol="0">
            <a:spAutoFit/>
          </a:bodyPr>
          <a:lstStyle/>
          <a:p>
            <a:r>
              <a:rPr lang="en-US" dirty="0" smtClean="0"/>
              <a:t>If you have any more questions, or concerns about how to use the accommodate system, feel free to contact us directly at </a:t>
            </a:r>
            <a:r>
              <a:rPr lang="en-US" dirty="0" smtClean="0">
                <a:hlinkClick r:id="rId2"/>
              </a:rPr>
              <a:t>myaccess@siue.edu</a:t>
            </a:r>
            <a:r>
              <a:rPr lang="en-US" dirty="0" smtClean="0"/>
              <a:t> or by phone at 618.650.3726</a:t>
            </a:r>
            <a:endParaRPr lang="en-US" dirty="0"/>
          </a:p>
        </p:txBody>
      </p:sp>
      <p:pic>
        <p:nvPicPr>
          <p:cNvPr id="4" name="Content Placeholder 3" descr="A photo of a figure sitting on a stool thinking next to a large question mark. " title="Ques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0053" y="2788687"/>
            <a:ext cx="3489722" cy="2326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2644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Accessible </a:t>
            </a:r>
            <a:r>
              <a:rPr lang="en-US" b="1" dirty="0" smtClean="0"/>
              <a:t>Campus </a:t>
            </a:r>
            <a:r>
              <a:rPr lang="en-US" b="1" dirty="0"/>
              <a:t>C</a:t>
            </a:r>
            <a:r>
              <a:rPr lang="en-US" b="1" dirty="0" smtClean="0"/>
              <a:t>ommunity </a:t>
            </a:r>
            <a:r>
              <a:rPr lang="en-US" b="1" dirty="0" smtClean="0"/>
              <a:t>&amp; </a:t>
            </a:r>
            <a:r>
              <a:rPr lang="en-US" b="1" dirty="0"/>
              <a:t>E</a:t>
            </a:r>
            <a:r>
              <a:rPr lang="en-US" b="1" dirty="0" smtClean="0"/>
              <a:t>quitable </a:t>
            </a:r>
            <a:r>
              <a:rPr lang="en-US" b="1" dirty="0"/>
              <a:t>S</a:t>
            </a:r>
            <a:r>
              <a:rPr lang="en-US" b="1" dirty="0" smtClean="0"/>
              <a:t>tudent Support </a:t>
            </a:r>
            <a:r>
              <a:rPr lang="en-US" b="1" dirty="0" smtClean="0"/>
              <a:t>(Access)</a:t>
            </a:r>
            <a:endParaRPr lang="en-US" b="1" dirty="0"/>
          </a:p>
        </p:txBody>
      </p:sp>
      <p:sp>
        <p:nvSpPr>
          <p:cNvPr id="3" name="Content Placeholder 2"/>
          <p:cNvSpPr>
            <a:spLocks noGrp="1"/>
          </p:cNvSpPr>
          <p:nvPr>
            <p:ph idx="1"/>
          </p:nvPr>
        </p:nvSpPr>
        <p:spPr>
          <a:xfrm>
            <a:off x="1088685" y="2369049"/>
            <a:ext cx="3656736" cy="3043873"/>
          </a:xfrm>
        </p:spPr>
        <p:txBody>
          <a:bodyPr>
            <a:normAutofit fontScale="55000" lnSpcReduction="20000"/>
          </a:bodyPr>
          <a:lstStyle/>
          <a:p>
            <a:r>
              <a:rPr lang="en-US" dirty="0" smtClean="0"/>
              <a:t>We approve reasonable accommodations which address barriers to student inclusion </a:t>
            </a:r>
            <a:r>
              <a:rPr lang="en-US" dirty="0"/>
              <a:t>or </a:t>
            </a:r>
            <a:r>
              <a:rPr lang="en-US" dirty="0" smtClean="0"/>
              <a:t>accurate </a:t>
            </a:r>
            <a:r>
              <a:rPr lang="en-US" dirty="0"/>
              <a:t>assessment of </a:t>
            </a:r>
            <a:r>
              <a:rPr lang="en-US" dirty="0" smtClean="0"/>
              <a:t>academic aptitude (i.e. time-limited </a:t>
            </a:r>
            <a:r>
              <a:rPr lang="en-US" dirty="0"/>
              <a:t>exams, inaccessible web content, or the use of non-captioned </a:t>
            </a:r>
            <a:r>
              <a:rPr lang="en-US" dirty="0" smtClean="0"/>
              <a:t>videos.)</a:t>
            </a:r>
          </a:p>
          <a:p>
            <a:r>
              <a:rPr lang="en-US" dirty="0"/>
              <a:t>Students needing accommodations because of medical </a:t>
            </a:r>
            <a:r>
              <a:rPr lang="en-US" dirty="0" smtClean="0"/>
              <a:t>diagnoses </a:t>
            </a:r>
            <a:r>
              <a:rPr lang="en-US" dirty="0"/>
              <a:t>or major life </a:t>
            </a:r>
            <a:r>
              <a:rPr lang="en-US" dirty="0" smtClean="0"/>
              <a:t>impairment(s) </a:t>
            </a:r>
            <a:r>
              <a:rPr lang="en-US" dirty="0"/>
              <a:t>will need to register with </a:t>
            </a:r>
            <a:r>
              <a:rPr lang="en-US" b="1" dirty="0" smtClean="0"/>
              <a:t>ACCESS </a:t>
            </a:r>
            <a:r>
              <a:rPr lang="en-US" dirty="0" smtClean="0"/>
              <a:t>and </a:t>
            </a:r>
            <a:r>
              <a:rPr lang="en-US" dirty="0"/>
              <a:t>complete an intake process before accommodations will be </a:t>
            </a:r>
            <a:r>
              <a:rPr lang="en-US" dirty="0" smtClean="0"/>
              <a:t>approved. </a:t>
            </a:r>
            <a:r>
              <a:rPr lang="en-US" dirty="0"/>
              <a:t>Students who believe they have a diagnosis but do not have documentation should contact ACCESS for assistance and/or appropriate referral</a:t>
            </a:r>
            <a:r>
              <a:rPr lang="en-US" dirty="0" smtClean="0"/>
              <a:t>.</a:t>
            </a:r>
          </a:p>
        </p:txBody>
      </p:sp>
      <p:pic>
        <p:nvPicPr>
          <p:cNvPr id="4" name="Picture 3" descr="Photo of ACCESS Staff standing in front of door." title="ACCESS Sta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315" y="2640602"/>
            <a:ext cx="3783791" cy="25007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507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Resources/Accommodations</a:t>
            </a:r>
            <a:endParaRPr lang="en-US" b="1" dirty="0"/>
          </a:p>
        </p:txBody>
      </p:sp>
      <p:sp>
        <p:nvSpPr>
          <p:cNvPr id="3" name="Content Placeholder 2"/>
          <p:cNvSpPr>
            <a:spLocks noGrp="1"/>
          </p:cNvSpPr>
          <p:nvPr>
            <p:ph idx="1"/>
          </p:nvPr>
        </p:nvSpPr>
        <p:spPr>
          <a:xfrm>
            <a:off x="1088685" y="2369049"/>
            <a:ext cx="3613944" cy="3141844"/>
          </a:xfrm>
        </p:spPr>
        <p:txBody>
          <a:bodyPr>
            <a:normAutofit fontScale="85000" lnSpcReduction="20000"/>
          </a:bodyPr>
          <a:lstStyle/>
          <a:p>
            <a:r>
              <a:rPr lang="en-US" dirty="0"/>
              <a:t>Priority </a:t>
            </a:r>
            <a:r>
              <a:rPr lang="en-US" dirty="0" smtClean="0"/>
              <a:t>Registration</a:t>
            </a:r>
          </a:p>
          <a:p>
            <a:r>
              <a:rPr lang="en-US" dirty="0" smtClean="0"/>
              <a:t>Email </a:t>
            </a:r>
            <a:r>
              <a:rPr lang="en-US" dirty="0"/>
              <a:t>to </a:t>
            </a:r>
            <a:r>
              <a:rPr lang="en-US" dirty="0" smtClean="0"/>
              <a:t>Faculty/Advocacy</a:t>
            </a:r>
          </a:p>
          <a:p>
            <a:r>
              <a:rPr lang="en-US" dirty="0" smtClean="0"/>
              <a:t>Testing </a:t>
            </a:r>
            <a:r>
              <a:rPr lang="en-US" dirty="0"/>
              <a:t>Accommodations (Extended Time [1.5x or 2x], Computer, Segregated Testing, Scribe, Reader, Scantron Assistance, </a:t>
            </a:r>
            <a:r>
              <a:rPr lang="en-US" dirty="0" smtClean="0"/>
              <a:t>CCTV)</a:t>
            </a:r>
          </a:p>
          <a:p>
            <a:r>
              <a:rPr lang="en-US" dirty="0" smtClean="0"/>
              <a:t>Intermittent/Extended Absences </a:t>
            </a:r>
          </a:p>
          <a:p>
            <a:r>
              <a:rPr lang="en-US" dirty="0" smtClean="0"/>
              <a:t>Volunteer </a:t>
            </a:r>
            <a:r>
              <a:rPr lang="en-US" dirty="0"/>
              <a:t>Note </a:t>
            </a:r>
            <a:r>
              <a:rPr lang="en-US" dirty="0" smtClean="0"/>
              <a:t>Takers</a:t>
            </a:r>
          </a:p>
          <a:p>
            <a:r>
              <a:rPr lang="en-US" dirty="0" smtClean="0"/>
              <a:t>Self-Recorded Lecture </a:t>
            </a:r>
          </a:p>
        </p:txBody>
      </p:sp>
      <p:sp>
        <p:nvSpPr>
          <p:cNvPr id="4" name="Content Placeholder 2"/>
          <p:cNvSpPr txBox="1">
            <a:spLocks/>
          </p:cNvSpPr>
          <p:nvPr/>
        </p:nvSpPr>
        <p:spPr>
          <a:xfrm>
            <a:off x="4583000" y="2369049"/>
            <a:ext cx="3613944" cy="3141844"/>
          </a:xfrm>
          <a:prstGeom prst="rect">
            <a:avLst/>
          </a:prstGeom>
        </p:spPr>
        <p:txBody>
          <a:bodyPr vert="horz" lIns="68580" tIns="34290" rIns="68580" bIns="3429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1500" dirty="0"/>
              <a:t>Textbooks in Alternative Format (MP3, Variable-Size Font, PDF, Kindle, Other)</a:t>
            </a:r>
          </a:p>
          <a:p>
            <a:r>
              <a:rPr lang="en-US" sz="1500" dirty="0"/>
              <a:t>Deaf and Hard of Hearing Services (ASL Interpreter, RTC, Captioned Video, Assistive Listening Device)</a:t>
            </a:r>
          </a:p>
          <a:p>
            <a:r>
              <a:rPr lang="en-US" sz="1500" dirty="0"/>
              <a:t>Classroom (Priority Seating,  Accessible Table,  Accessible Chair) </a:t>
            </a:r>
          </a:p>
          <a:p>
            <a:r>
              <a:rPr lang="en-US" sz="1500" dirty="0"/>
              <a:t>Service Animal</a:t>
            </a:r>
          </a:p>
          <a:p>
            <a:r>
              <a:rPr lang="en-US" sz="1500" dirty="0"/>
              <a:t>Emotional Support Animal</a:t>
            </a:r>
          </a:p>
          <a:p>
            <a:r>
              <a:rPr lang="en-US" sz="1500" dirty="0"/>
              <a:t>Housing Accommodations</a:t>
            </a:r>
          </a:p>
          <a:p>
            <a:r>
              <a:rPr lang="en-US" sz="1500" dirty="0"/>
              <a:t>Other</a:t>
            </a:r>
          </a:p>
        </p:txBody>
      </p:sp>
    </p:spTree>
    <p:extLst>
      <p:ext uri="{BB962C8B-B14F-4D97-AF65-F5344CB8AC3E}">
        <p14:creationId xmlns:p14="http://schemas.microsoft.com/office/powerpoint/2010/main" val="30732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ACCESS Wants you to know!</a:t>
            </a:r>
            <a:endParaRPr lang="en-US" b="1" dirty="0"/>
          </a:p>
        </p:txBody>
      </p:sp>
      <p:sp>
        <p:nvSpPr>
          <p:cNvPr id="3" name="Content Placeholder 2"/>
          <p:cNvSpPr>
            <a:spLocks noGrp="1"/>
          </p:cNvSpPr>
          <p:nvPr>
            <p:ph idx="1"/>
          </p:nvPr>
        </p:nvSpPr>
        <p:spPr>
          <a:xfrm>
            <a:off x="1088685" y="2369048"/>
            <a:ext cx="7117267" cy="3955551"/>
          </a:xfrm>
        </p:spPr>
        <p:txBody>
          <a:bodyPr>
            <a:normAutofit fontScale="55000" lnSpcReduction="20000"/>
          </a:bodyPr>
          <a:lstStyle/>
          <a:p>
            <a:pPr>
              <a:lnSpc>
                <a:spcPct val="170000"/>
              </a:lnSpc>
            </a:pPr>
            <a:r>
              <a:rPr lang="en-US" b="1" dirty="0" smtClean="0"/>
              <a:t>Our new system (Accommodate) will allow for increased transparency and communication in facilitating approved student accommodations.</a:t>
            </a:r>
          </a:p>
          <a:p>
            <a:pPr lvl="1">
              <a:lnSpc>
                <a:spcPct val="170000"/>
              </a:lnSpc>
            </a:pPr>
            <a:r>
              <a:rPr lang="en-US" dirty="0" smtClean="0"/>
              <a:t>Check out the </a:t>
            </a:r>
            <a:r>
              <a:rPr lang="en-US" dirty="0" smtClean="0">
                <a:hlinkClick r:id="rId2"/>
              </a:rPr>
              <a:t>Faculty Portal </a:t>
            </a:r>
            <a:r>
              <a:rPr lang="en-US" dirty="0" smtClean="0"/>
              <a:t>today by visiting </a:t>
            </a:r>
            <a:r>
              <a:rPr lang="en-US" dirty="0" smtClean="0"/>
              <a:t>siue.edu/access/faculty and clicking the grey banner at the bottom of the page which reads “Login Portal”!</a:t>
            </a:r>
            <a:endParaRPr lang="en-US" dirty="0" smtClean="0"/>
          </a:p>
          <a:p>
            <a:pPr lvl="1">
              <a:lnSpc>
                <a:spcPct val="170000"/>
              </a:lnSpc>
            </a:pPr>
            <a:r>
              <a:rPr lang="en-US" dirty="0" smtClean="0"/>
              <a:t>Now you can see approved accommodations for students enrolled in your class!</a:t>
            </a:r>
          </a:p>
          <a:p>
            <a:pPr>
              <a:lnSpc>
                <a:spcPct val="170000"/>
              </a:lnSpc>
            </a:pPr>
            <a:r>
              <a:rPr lang="en-US" b="1" dirty="0" smtClean="0"/>
              <a:t>ACCESS now has evening hours to accommodate testing accommodations beyond 4:30 pm</a:t>
            </a:r>
            <a:r>
              <a:rPr lang="en-US" dirty="0" smtClean="0"/>
              <a:t>. </a:t>
            </a:r>
            <a:endParaRPr lang="en-US" dirty="0"/>
          </a:p>
          <a:p>
            <a:pPr lvl="1">
              <a:lnSpc>
                <a:spcPct val="170000"/>
              </a:lnSpc>
            </a:pPr>
            <a:r>
              <a:rPr lang="en-US" dirty="0" smtClean="0"/>
              <a:t>Students are expected to take their tests the same day/time as the rest of the class unless </a:t>
            </a:r>
            <a:r>
              <a:rPr lang="en-US" dirty="0"/>
              <a:t>there are extenuating circumstances. </a:t>
            </a:r>
            <a:endParaRPr lang="en-US" dirty="0" smtClean="0"/>
          </a:p>
          <a:p>
            <a:pPr>
              <a:lnSpc>
                <a:spcPct val="170000"/>
              </a:lnSpc>
            </a:pPr>
            <a:r>
              <a:rPr lang="en-US" b="1" dirty="0"/>
              <a:t>Our clients aren’t just </a:t>
            </a:r>
            <a:r>
              <a:rPr lang="en-US" b="1" dirty="0" smtClean="0"/>
              <a:t>students; </a:t>
            </a:r>
            <a:r>
              <a:rPr lang="en-US" b="1" dirty="0"/>
              <a:t>they’re faculty as well!</a:t>
            </a:r>
          </a:p>
          <a:p>
            <a:pPr lvl="1">
              <a:lnSpc>
                <a:spcPct val="170000"/>
              </a:lnSpc>
            </a:pPr>
            <a:r>
              <a:rPr lang="en-US" dirty="0"/>
              <a:t>We don’t approve accommodations to fundamentally alter the curriculum. If you have questions about how an approved accommodation will impact your </a:t>
            </a:r>
            <a:r>
              <a:rPr lang="en-US" dirty="0" smtClean="0"/>
              <a:t>class, call </a:t>
            </a:r>
            <a:r>
              <a:rPr lang="en-US" dirty="0"/>
              <a:t>us</a:t>
            </a:r>
            <a:r>
              <a:rPr lang="en-US" dirty="0" smtClean="0"/>
              <a:t>!</a:t>
            </a:r>
            <a:endParaRPr lang="en-US" dirty="0"/>
          </a:p>
        </p:txBody>
      </p:sp>
    </p:spTree>
    <p:extLst>
      <p:ext uri="{BB962C8B-B14F-4D97-AF65-F5344CB8AC3E}">
        <p14:creationId xmlns:p14="http://schemas.microsoft.com/office/powerpoint/2010/main" val="5648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Accommodate</a:t>
            </a:r>
            <a:endParaRPr lang="en-US" dirty="0"/>
          </a:p>
        </p:txBody>
      </p:sp>
      <p:sp>
        <p:nvSpPr>
          <p:cNvPr id="5" name="TextBox 4"/>
          <p:cNvSpPr txBox="1"/>
          <p:nvPr/>
        </p:nvSpPr>
        <p:spPr>
          <a:xfrm>
            <a:off x="435894" y="2549278"/>
            <a:ext cx="2260341" cy="2308324"/>
          </a:xfrm>
          <a:prstGeom prst="rect">
            <a:avLst/>
          </a:prstGeom>
          <a:noFill/>
        </p:spPr>
        <p:txBody>
          <a:bodyPr wrap="square" rtlCol="0">
            <a:spAutoFit/>
          </a:bodyPr>
          <a:lstStyle/>
          <a:p>
            <a:pPr marL="214313" indent="-214313">
              <a:buFont typeface="Arial" panose="020B0604020202020204" pitchFamily="34" charset="0"/>
              <a:buChar char="•"/>
            </a:pPr>
            <a:r>
              <a:rPr lang="en-US" sz="1200" dirty="0"/>
              <a:t>As part of our new process, accommodations notifications will all be facilitated from SIUE Accommodate.  </a:t>
            </a:r>
            <a:br>
              <a:rPr lang="en-US" sz="1200" dirty="0"/>
            </a:br>
            <a:endParaRPr lang="en-US" sz="1200" dirty="0"/>
          </a:p>
          <a:p>
            <a:pPr marL="214313" indent="-214313">
              <a:buFont typeface="Arial" panose="020B0604020202020204" pitchFamily="34" charset="0"/>
              <a:buChar char="•"/>
            </a:pPr>
            <a:r>
              <a:rPr lang="en-US" sz="1200" dirty="0"/>
              <a:t>Once you arrive, click on the icon labeled “Faculty" and enter your e-ID and password just as you would for your email, Blackboard, or </a:t>
            </a:r>
            <a:r>
              <a:rPr lang="en-US" sz="1200" dirty="0" err="1"/>
              <a:t>CougarNet</a:t>
            </a:r>
            <a:r>
              <a:rPr lang="en-US" sz="1200" dirty="0"/>
              <a:t> access.</a:t>
            </a:r>
          </a:p>
        </p:txBody>
      </p:sp>
      <p:pic>
        <p:nvPicPr>
          <p:cNvPr id="6" name="Content Placeholder 5" descr="Login Screen for Accommodate asking: &quot;What type of user are you?&quot; Student or Faculty" title="Accommodate Check In scree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2549278"/>
            <a:ext cx="5482435" cy="2989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7378721"/>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a:t>
            </a:r>
            <a:r>
              <a:rPr lang="en-US" dirty="0" smtClean="0"/>
              <a:t>Accommodate (cont.)</a:t>
            </a:r>
            <a:endParaRPr lang="en-US" dirty="0"/>
          </a:p>
        </p:txBody>
      </p:sp>
      <p:sp>
        <p:nvSpPr>
          <p:cNvPr id="8" name="TextBox 7"/>
          <p:cNvSpPr txBox="1"/>
          <p:nvPr/>
        </p:nvSpPr>
        <p:spPr>
          <a:xfrm>
            <a:off x="334121" y="2493169"/>
            <a:ext cx="2337319" cy="1200329"/>
          </a:xfrm>
          <a:prstGeom prst="rect">
            <a:avLst/>
          </a:prstGeom>
          <a:noFill/>
        </p:spPr>
        <p:txBody>
          <a:bodyPr wrap="square" rtlCol="0">
            <a:spAutoFit/>
          </a:bodyPr>
          <a:lstStyle/>
          <a:p>
            <a:pPr marL="214313" indent="-214313">
              <a:buFont typeface="Arial" panose="020B0604020202020204" pitchFamily="34" charset="0"/>
              <a:buChar char="•"/>
            </a:pPr>
            <a:r>
              <a:rPr lang="en-US" sz="1200" dirty="0"/>
              <a:t>Once you've successfully logged in, you will see several tabs </a:t>
            </a:r>
            <a:r>
              <a:rPr lang="en-US" sz="1200" dirty="0" smtClean="0"/>
              <a:t>to the left of </a:t>
            </a:r>
            <a:r>
              <a:rPr lang="en-US" sz="1200" dirty="0"/>
              <a:t>the screen for: Home, Courses, Events, Resources and My Account</a:t>
            </a:r>
          </a:p>
        </p:txBody>
      </p:sp>
      <p:pic>
        <p:nvPicPr>
          <p:cNvPr id="4" name="Picture 3" descr="Screen which shows what is listed once you log in to Accommodate with tabs to the left of the screen for: Home, Courses, Events, Resources and My Account. " title="Getting Started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499031"/>
            <a:ext cx="5999921" cy="2561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953422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Student Accommodations</a:t>
            </a:r>
            <a:endParaRPr lang="en-US" dirty="0"/>
          </a:p>
        </p:txBody>
      </p:sp>
      <p:sp>
        <p:nvSpPr>
          <p:cNvPr id="5" name="TextBox 4"/>
          <p:cNvSpPr txBox="1"/>
          <p:nvPr/>
        </p:nvSpPr>
        <p:spPr>
          <a:xfrm>
            <a:off x="269484" y="2546227"/>
            <a:ext cx="2267339" cy="1938992"/>
          </a:xfrm>
          <a:prstGeom prst="rect">
            <a:avLst/>
          </a:prstGeom>
          <a:noFill/>
        </p:spPr>
        <p:txBody>
          <a:bodyPr wrap="square" rtlCol="0">
            <a:spAutoFit/>
          </a:bodyPr>
          <a:lstStyle/>
          <a:p>
            <a:pPr marL="214313" indent="-214313">
              <a:buFont typeface="Arial" panose="020B0604020202020204" pitchFamily="34" charset="0"/>
              <a:buChar char="•"/>
            </a:pPr>
            <a:r>
              <a:rPr lang="en-US" sz="1200" dirty="0"/>
              <a:t>Thanks to the Accommodate platform you are able to review approved accommodations for enrolled students at any time.</a:t>
            </a:r>
          </a:p>
          <a:p>
            <a:pPr marL="214313" indent="-214313">
              <a:buFont typeface="Arial" panose="020B0604020202020204" pitchFamily="34" charset="0"/>
              <a:buChar char="•"/>
            </a:pPr>
            <a:r>
              <a:rPr lang="en-US" sz="1200" dirty="0"/>
              <a:t>By clicking </a:t>
            </a:r>
            <a:r>
              <a:rPr lang="en-US" sz="1200" dirty="0" smtClean="0"/>
              <a:t>on the “Courses” tab, </a:t>
            </a:r>
            <a:r>
              <a:rPr lang="en-US" sz="1200" dirty="0"/>
              <a:t>you can see every class </a:t>
            </a:r>
            <a:r>
              <a:rPr lang="en-US" sz="1200" dirty="0" smtClean="0"/>
              <a:t>currently </a:t>
            </a:r>
            <a:r>
              <a:rPr lang="en-US" sz="1200" dirty="0"/>
              <a:t>or previously taught by you.</a:t>
            </a:r>
          </a:p>
        </p:txBody>
      </p:sp>
      <p:pic>
        <p:nvPicPr>
          <p:cNvPr id="6" name="Picture 5" descr="This screen shows the course option where faculty can check their individual courses for information with a red arrow pointed at the &quot;courses&quot; menu option.&#10;" title="Course sc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201" y="2546227"/>
            <a:ext cx="6258800" cy="2671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3367002"/>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Reviewing Student </a:t>
            </a:r>
            <a:r>
              <a:rPr lang="en-US" dirty="0" smtClean="0"/>
              <a:t>Accommodations (course details)</a:t>
            </a:r>
            <a:endParaRPr lang="en-US" dirty="0"/>
          </a:p>
        </p:txBody>
      </p:sp>
      <p:sp>
        <p:nvSpPr>
          <p:cNvPr id="7" name="TextBox 6"/>
          <p:cNvSpPr txBox="1"/>
          <p:nvPr/>
        </p:nvSpPr>
        <p:spPr>
          <a:xfrm>
            <a:off x="269484" y="2546226"/>
            <a:ext cx="2267339" cy="1200329"/>
          </a:xfrm>
          <a:prstGeom prst="rect">
            <a:avLst/>
          </a:prstGeom>
          <a:noFill/>
        </p:spPr>
        <p:txBody>
          <a:bodyPr wrap="square" rtlCol="0">
            <a:spAutoFit/>
          </a:bodyPr>
          <a:lstStyle/>
          <a:p>
            <a:pPr marL="214313" indent="-214313">
              <a:buFont typeface="Arial" panose="020B0604020202020204" pitchFamily="34" charset="0"/>
              <a:buChar char="•"/>
            </a:pPr>
            <a:r>
              <a:rPr lang="en-US" sz="1200" dirty="0"/>
              <a:t>By clicking on the name of the course, you can see the course details, as well as tab headings for: Enrolled Students, Room Bookings and Course Notes.</a:t>
            </a:r>
          </a:p>
        </p:txBody>
      </p:sp>
      <p:pic>
        <p:nvPicPr>
          <p:cNvPr id="4" name="Picture 3" descr="This screen shows the course details once clicked." title="Courses Scre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684" y="2438400"/>
            <a:ext cx="6288948"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57541772"/>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Student </a:t>
            </a:r>
            <a:r>
              <a:rPr lang="en-US" dirty="0" smtClean="0"/>
              <a:t>Accommodations (cont.)</a:t>
            </a:r>
            <a:endParaRPr lang="en-US" dirty="0"/>
          </a:p>
        </p:txBody>
      </p:sp>
      <p:sp>
        <p:nvSpPr>
          <p:cNvPr id="7" name="TextBox 6"/>
          <p:cNvSpPr txBox="1"/>
          <p:nvPr/>
        </p:nvSpPr>
        <p:spPr>
          <a:xfrm>
            <a:off x="269484" y="2546226"/>
            <a:ext cx="2267339" cy="2862322"/>
          </a:xfrm>
          <a:prstGeom prst="rect">
            <a:avLst/>
          </a:prstGeom>
          <a:noFill/>
        </p:spPr>
        <p:txBody>
          <a:bodyPr wrap="square" rtlCol="0">
            <a:spAutoFit/>
          </a:bodyPr>
          <a:lstStyle/>
          <a:p>
            <a:pPr marL="214313" indent="-214313">
              <a:buFont typeface="Arial" panose="020B0604020202020204" pitchFamily="34" charset="0"/>
              <a:buChar char="•"/>
            </a:pPr>
            <a:r>
              <a:rPr lang="en-US" sz="1200" dirty="0"/>
              <a:t>By clicking “Enrolled Students” you will see all students currently enrolled as well as their class level, student ID and approved accommodations should they be registered with our office.</a:t>
            </a:r>
          </a:p>
          <a:p>
            <a:pPr marL="214313"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Under “Note Taker” you will see a red ‘x’. If that particular student has agreed to be a note taker, the red x will be replaced by a </a:t>
            </a:r>
            <a:r>
              <a:rPr lang="en-US" sz="1200"/>
              <a:t>green check mark. </a:t>
            </a:r>
            <a:endParaRPr lang="en-US" sz="1200" dirty="0"/>
          </a:p>
        </p:txBody>
      </p:sp>
      <p:pic>
        <p:nvPicPr>
          <p:cNvPr id="5" name="Picture 4" descr="This screen details what it looks like when a faculty opens the 'Enrolled Students' option. " title="Enrolled Stud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338" y="2438400"/>
            <a:ext cx="6285452" cy="2970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000261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Berlin">
  <a:themeElements>
    <a:clrScheme name="Custom 1">
      <a:dk1>
        <a:sysClr val="windowText" lastClr="000000"/>
      </a:dk1>
      <a:lt1>
        <a:sysClr val="window" lastClr="FFFFFF"/>
      </a:lt1>
      <a:dk2>
        <a:srgbClr val="595959"/>
      </a:dk2>
      <a:lt2>
        <a:srgbClr val="A5A5A5"/>
      </a:lt2>
      <a:accent1>
        <a:srgbClr val="FF0000"/>
      </a:accent1>
      <a:accent2>
        <a:srgbClr val="C1B56B"/>
      </a:accent2>
      <a:accent3>
        <a:srgbClr val="4BAF73"/>
      </a:accent3>
      <a:accent4>
        <a:srgbClr val="5AA6C0"/>
      </a:accent4>
      <a:accent5>
        <a:srgbClr val="D17DF9"/>
      </a:accent5>
      <a:accent6>
        <a:srgbClr val="FA7E5C"/>
      </a:accent6>
      <a:hlink>
        <a:srgbClr val="FFFFFF"/>
      </a:hlink>
      <a:folHlink>
        <a:srgbClr val="7F7F7F"/>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1017</TotalTime>
  <Words>1014</Words>
  <Application>Microsoft Office PowerPoint</Application>
  <PresentationFormat>On-screen Show (4:3)</PresentationFormat>
  <Paragraphs>69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Arial Black</vt:lpstr>
      <vt:lpstr>Trebuchet MS</vt:lpstr>
      <vt:lpstr>Berlin</vt:lpstr>
      <vt:lpstr>Accommodate for Faculty:  Accessible Campus Community &amp; Equitable Student Support </vt:lpstr>
      <vt:lpstr>Accessible Campus Community &amp; Equitable Student Support (Access)</vt:lpstr>
      <vt:lpstr>Resources/Accommodations</vt:lpstr>
      <vt:lpstr>What ACCESS Wants you to know!</vt:lpstr>
      <vt:lpstr>Welcome to Accommodate</vt:lpstr>
      <vt:lpstr>Welcome to Accommodate (cont.)</vt:lpstr>
      <vt:lpstr>Reviewing Student Accommodations</vt:lpstr>
      <vt:lpstr>Reviewing Student Accommodations (course details)</vt:lpstr>
      <vt:lpstr>Reviewing Student Accommodations (cont.)</vt:lpstr>
      <vt:lpstr>Reviewing Student Accommodations (room bookings)</vt:lpstr>
      <vt:lpstr>Reviewing Student Accommodations (pending requests)</vt:lpstr>
      <vt:lpstr>Testing Accommodations</vt:lpstr>
      <vt:lpstr>Testing Accommodations (cont.)</vt:lpstr>
      <vt:lpstr>Approving Testing Accommodations</vt:lpstr>
      <vt:lpstr>Course Notes &amp; Events</vt:lpstr>
      <vt:lpstr>Still have questions?</vt:lpstr>
    </vt:vector>
  </TitlesOfParts>
  <Company>IUPUI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Etiquette and ADA Cultural Issues</dc:title>
  <dc:creator>pking</dc:creator>
  <cp:lastModifiedBy>Dorsey, Dominic</cp:lastModifiedBy>
  <cp:revision>65</cp:revision>
  <dcterms:created xsi:type="dcterms:W3CDTF">2002-07-30T18:58:00Z</dcterms:created>
  <dcterms:modified xsi:type="dcterms:W3CDTF">2020-03-12T18:19:39Z</dcterms:modified>
</cp:coreProperties>
</file>